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39"/>
  </p:notesMasterIdLst>
  <p:sldIdLst>
    <p:sldId id="256" r:id="rId3"/>
    <p:sldId id="313" r:id="rId4"/>
    <p:sldId id="368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5" r:id="rId19"/>
    <p:sldId id="369" r:id="rId20"/>
    <p:sldId id="346" r:id="rId21"/>
    <p:sldId id="348" r:id="rId22"/>
    <p:sldId id="352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70" r:id="rId32"/>
    <p:sldId id="328" r:id="rId33"/>
    <p:sldId id="329" r:id="rId34"/>
    <p:sldId id="330" r:id="rId35"/>
    <p:sldId id="372" r:id="rId36"/>
    <p:sldId id="371" r:id="rId37"/>
    <p:sldId id="312" r:id="rId38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3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ustomXml" Target="../customXml/item3.xml"/><Relationship Id="rId20" Type="http://schemas.openxmlformats.org/officeDocument/2006/relationships/slide" Target="slides/slide18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Computational Thinking and Algorithm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</a:t>
            </a: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2007-2016</a:t>
            </a:r>
            <a:endParaRPr lang="en-GB" sz="1200" dirty="0" smtClean="0">
              <a:solidFill>
                <a:schemeClr val="tx1"/>
              </a:solidFill>
              <a:latin typeface="Palatino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engr.illinois.edu/ece598/h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ECE408/CS483 Fall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29: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Summary and Future Directions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Device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5" y="1447800"/>
            <a:ext cx="75950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9802" y="557192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Currently </a:t>
            </a:r>
            <a:r>
              <a:rPr lang="en-US" dirty="0" err="1" smtClean="0">
                <a:solidFill>
                  <a:schemeClr val="tx1"/>
                </a:solidFill>
              </a:rPr>
              <a:t>OpenACC</a:t>
            </a:r>
            <a:r>
              <a:rPr lang="en-US" dirty="0" smtClean="0">
                <a:solidFill>
                  <a:schemeClr val="tx1"/>
                </a:solidFill>
              </a:rPr>
              <a:t> does not allow synchronization across threads.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Execution Model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399"/>
            <a:ext cx="7010400" cy="491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8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3213" cy="1141413"/>
          </a:xfrm>
        </p:spPr>
        <p:txBody>
          <a:bodyPr/>
          <a:lstStyle/>
          <a:p>
            <a:r>
              <a:rPr lang="en-US" dirty="0" smtClean="0"/>
              <a:t>Parallel vs. Loop Constructs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95400"/>
            <a:ext cx="8991600" cy="51054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#pragma </a:t>
            </a:r>
            <a:r>
              <a:rPr lang="en-US" sz="1800" dirty="0" err="1"/>
              <a:t>acc</a:t>
            </a:r>
            <a:r>
              <a:rPr lang="en-US" sz="1800" dirty="0"/>
              <a:t> parallel loop </a:t>
            </a:r>
            <a:r>
              <a:rPr lang="en-US" sz="1800" dirty="0" err="1"/>
              <a:t>copyin</a:t>
            </a:r>
            <a:r>
              <a:rPr lang="en-US" sz="1800" dirty="0"/>
              <a:t>(M[0:Mh*Mw]) </a:t>
            </a:r>
            <a:r>
              <a:rPr lang="en-US" sz="1800" dirty="0" err="1"/>
              <a:t>copyin</a:t>
            </a:r>
            <a:r>
              <a:rPr lang="en-US" sz="1800" dirty="0"/>
              <a:t>(N[0:Nw*Mw]) </a:t>
            </a:r>
            <a:r>
              <a:rPr lang="en-US" sz="1800" dirty="0" err="1"/>
              <a:t>copyout</a:t>
            </a:r>
            <a:r>
              <a:rPr lang="en-US" sz="1800" dirty="0"/>
              <a:t>(P[0:Mh*</a:t>
            </a:r>
            <a:r>
              <a:rPr lang="en-US" sz="1800" dirty="0" err="1"/>
              <a:t>Nw</a:t>
            </a:r>
            <a:r>
              <a:rPr lang="en-US" sz="1800" dirty="0"/>
              <a:t>])</a:t>
            </a:r>
          </a:p>
          <a:p>
            <a:pPr marL="0" indent="0">
              <a:buNone/>
            </a:pPr>
            <a:r>
              <a:rPr lang="en-US" sz="1800" dirty="0"/>
              <a:t>for 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&lt;</a:t>
            </a:r>
            <a:r>
              <a:rPr lang="en-US" sz="1800" dirty="0" err="1"/>
              <a:t>Mh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++) {</a:t>
            </a:r>
          </a:p>
          <a:p>
            <a:pPr marL="0" indent="0">
              <a:buNone/>
            </a:pPr>
            <a:r>
              <a:rPr lang="en-US" sz="1800" dirty="0"/>
              <a:t>…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 algn="ctr">
              <a:buNone/>
            </a:pPr>
            <a:r>
              <a:rPr lang="en-US" dirty="0"/>
              <a:t>i</a:t>
            </a:r>
            <a:r>
              <a:rPr lang="en-US" dirty="0" smtClean="0"/>
              <a:t>s equivalent to: </a:t>
            </a:r>
            <a:endParaRPr lang="en-US" dirty="0"/>
          </a:p>
          <a:p>
            <a:pPr marL="0" indent="0">
              <a:buNone/>
            </a:pPr>
            <a:r>
              <a:rPr lang="en-US" sz="1800" dirty="0"/>
              <a:t>#pragma </a:t>
            </a:r>
            <a:r>
              <a:rPr lang="en-US" sz="1800" dirty="0" err="1"/>
              <a:t>acc</a:t>
            </a:r>
            <a:r>
              <a:rPr lang="en-US" sz="1800" dirty="0"/>
              <a:t> parallel </a:t>
            </a:r>
            <a:r>
              <a:rPr lang="en-US" sz="1800" dirty="0" err="1"/>
              <a:t>copyin</a:t>
            </a:r>
            <a:r>
              <a:rPr lang="en-US" sz="1800" dirty="0"/>
              <a:t>(M[0:Mh*Mw]) </a:t>
            </a:r>
            <a:r>
              <a:rPr lang="en-US" sz="1800" dirty="0" err="1"/>
              <a:t>copyin</a:t>
            </a:r>
            <a:r>
              <a:rPr lang="en-US" sz="1800" dirty="0"/>
              <a:t>(N[0:Nw*Mw]) </a:t>
            </a:r>
            <a:r>
              <a:rPr lang="en-US" sz="1800" dirty="0" err="1"/>
              <a:t>copyout</a:t>
            </a:r>
            <a:r>
              <a:rPr lang="en-US" sz="1800" dirty="0"/>
              <a:t>(P[0:Mh*</a:t>
            </a:r>
            <a:r>
              <a:rPr lang="en-US" sz="1800" dirty="0" err="1"/>
              <a:t>Nw</a:t>
            </a:r>
            <a:r>
              <a:rPr lang="en-US" sz="1800" dirty="0"/>
              <a:t>])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#pragma </a:t>
            </a:r>
            <a:r>
              <a:rPr lang="en-US" sz="1800" dirty="0" err="1"/>
              <a:t>acc</a:t>
            </a:r>
            <a:r>
              <a:rPr lang="en-US" sz="1800" dirty="0"/>
              <a:t> loop </a:t>
            </a:r>
          </a:p>
          <a:p>
            <a:pPr marL="0" indent="0">
              <a:buNone/>
            </a:pPr>
            <a:r>
              <a:rPr lang="en-US" sz="1800" dirty="0"/>
              <a:t>      for 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&lt;</a:t>
            </a:r>
            <a:r>
              <a:rPr lang="en-US" sz="1800" dirty="0" err="1"/>
              <a:t>Mh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++) {</a:t>
            </a:r>
          </a:p>
          <a:p>
            <a:pPr marL="0" indent="0">
              <a:buNone/>
            </a:pPr>
            <a:r>
              <a:rPr lang="en-US" sz="1800" dirty="0"/>
              <a:t>          …</a:t>
            </a:r>
          </a:p>
          <a:p>
            <a:pPr marL="0" indent="0">
              <a:buNone/>
            </a:pPr>
            <a:r>
              <a:rPr lang="en-US" sz="1800" dirty="0"/>
              <a:t>      }</a:t>
            </a:r>
          </a:p>
          <a:p>
            <a:pPr marL="0" indent="0">
              <a:buNone/>
            </a:pPr>
            <a:r>
              <a:rPr lang="en-US" sz="1800" dirty="0"/>
              <a:t>} 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dirty="0" smtClean="0"/>
              <a:t>(a parallel region that consists of just a loop)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Construct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24001"/>
            <a:ext cx="7923213" cy="2286000"/>
          </a:xfrm>
        </p:spPr>
        <p:txBody>
          <a:bodyPr/>
          <a:lstStyle/>
          <a:p>
            <a:r>
              <a:rPr lang="en-US" dirty="0" smtClean="0"/>
              <a:t>A parallel construct is executed on an accelerator</a:t>
            </a:r>
          </a:p>
          <a:p>
            <a:r>
              <a:rPr lang="en-US" dirty="0" smtClean="0"/>
              <a:t>One can specify the number of gangs and number of works in each gang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886" y="4038600"/>
            <a:ext cx="87511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#pragma </a:t>
            </a:r>
            <a:r>
              <a:rPr lang="en-US" dirty="0" err="1">
                <a:solidFill>
                  <a:schemeClr val="tx1"/>
                </a:solidFill>
              </a:rPr>
              <a:t>acc</a:t>
            </a:r>
            <a:r>
              <a:rPr lang="en-US" dirty="0">
                <a:solidFill>
                  <a:schemeClr val="tx1"/>
                </a:solidFill>
              </a:rPr>
              <a:t> parallel </a:t>
            </a:r>
            <a:r>
              <a:rPr lang="en-US" dirty="0" err="1">
                <a:solidFill>
                  <a:schemeClr val="tx1"/>
                </a:solidFill>
              </a:rPr>
              <a:t>copyout</a:t>
            </a:r>
            <a:r>
              <a:rPr lang="en-US" dirty="0">
                <a:solidFill>
                  <a:schemeClr val="tx1"/>
                </a:solidFill>
              </a:rPr>
              <a:t>(a) </a:t>
            </a:r>
            <a:r>
              <a:rPr lang="en-US" dirty="0" err="1">
                <a:solidFill>
                  <a:schemeClr val="tx1"/>
                </a:solidFill>
              </a:rPr>
              <a:t>num_gangs</a:t>
            </a:r>
            <a:r>
              <a:rPr lang="en-US" dirty="0">
                <a:solidFill>
                  <a:schemeClr val="tx1"/>
                </a:solidFill>
              </a:rPr>
              <a:t>(1024) </a:t>
            </a:r>
            <a:r>
              <a:rPr lang="en-US" dirty="0" err="1">
                <a:solidFill>
                  <a:schemeClr val="tx1"/>
                </a:solidFill>
              </a:rPr>
              <a:t>num_workers</a:t>
            </a:r>
            <a:r>
              <a:rPr lang="en-US" dirty="0">
                <a:solidFill>
                  <a:schemeClr val="tx1"/>
                </a:solidFill>
              </a:rPr>
              <a:t>(32)</a:t>
            </a:r>
          </a:p>
          <a:p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a </a:t>
            </a:r>
            <a:r>
              <a:rPr lang="en-US" dirty="0">
                <a:solidFill>
                  <a:schemeClr val="tx1"/>
                </a:solidFill>
              </a:rPr>
              <a:t>= 23;</a:t>
            </a:r>
          </a:p>
          <a:p>
            <a:r>
              <a:rPr lang="en-US" dirty="0">
                <a:solidFill>
                  <a:schemeClr val="tx1"/>
                </a:solidFill>
              </a:rPr>
              <a:t>}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243" y="556209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1024*32 workers will be created. a=23 will be executed redundantly by all 1024 gang leads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each “Gang Loop”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13213" cy="45704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#pragma </a:t>
            </a:r>
            <a:r>
              <a:rPr lang="en-US" sz="2000" dirty="0" err="1"/>
              <a:t>acc</a:t>
            </a:r>
            <a:r>
              <a:rPr lang="en-US" sz="2000" dirty="0"/>
              <a:t> parallel </a:t>
            </a:r>
            <a:r>
              <a:rPr lang="en-US" sz="2000" dirty="0" err="1"/>
              <a:t>num_gangs</a:t>
            </a:r>
            <a:r>
              <a:rPr lang="en-US" sz="2000" dirty="0"/>
              <a:t>(1024)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&lt;2048;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/>
              <a:t>          …</a:t>
            </a:r>
          </a:p>
          <a:p>
            <a:pPr marL="0" indent="0">
              <a:buNone/>
            </a:pPr>
            <a:r>
              <a:rPr lang="en-US" sz="2000" dirty="0"/>
              <a:t>     }</a:t>
            </a:r>
          </a:p>
          <a:p>
            <a:pPr marL="0" indent="0">
              <a:buNone/>
            </a:pPr>
            <a:r>
              <a:rPr lang="en-US" sz="2000" dirty="0"/>
              <a:t>}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2812" y="1524000"/>
            <a:ext cx="4192587" cy="4570413"/>
          </a:xfrm>
        </p:spPr>
        <p:txBody>
          <a:bodyPr/>
          <a:lstStyle/>
          <a:p>
            <a:pPr marL="0" indent="0">
              <a:buNone/>
            </a:pPr>
            <a:r>
              <a:rPr lang="x-none" sz="2000"/>
              <a:t>#pragma acc parallel num_gangs(1024</a:t>
            </a:r>
            <a:r>
              <a:rPr lang="x-none" sz="200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x-none" sz="200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x-none" sz="2000" smtClean="0"/>
              <a:t>#</a:t>
            </a:r>
            <a:r>
              <a:rPr lang="x-none" sz="2000"/>
              <a:t>pragma acc loop gang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     for (int i=0; i&lt;2048; i++) {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          …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     }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}    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#pragma </a:t>
            </a:r>
            <a:r>
              <a:rPr lang="en-US" sz="2000" dirty="0" err="1"/>
              <a:t>acc</a:t>
            </a:r>
            <a:r>
              <a:rPr lang="en-US" sz="2000" dirty="0"/>
              <a:t> parallel </a:t>
            </a:r>
            <a:r>
              <a:rPr lang="en-US" sz="2000" dirty="0" err="1"/>
              <a:t>num_gangs</a:t>
            </a:r>
            <a:r>
              <a:rPr lang="en-US" sz="2000" dirty="0"/>
              <a:t>(1024) </a:t>
            </a:r>
            <a:r>
              <a:rPr lang="en-US" sz="2000" dirty="0" err="1"/>
              <a:t>num_workers</a:t>
            </a:r>
            <a:r>
              <a:rPr lang="en-US" sz="2000" dirty="0"/>
              <a:t>(32)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#pragma </a:t>
            </a:r>
            <a:r>
              <a:rPr lang="en-US" sz="2000" dirty="0" err="1"/>
              <a:t>acc</a:t>
            </a:r>
            <a:r>
              <a:rPr lang="en-US" sz="2000" dirty="0"/>
              <a:t> loop gang</a:t>
            </a:r>
          </a:p>
          <a:p>
            <a:pPr marL="0" indent="0">
              <a:buNone/>
            </a:pPr>
            <a:r>
              <a:rPr lang="en-US" sz="2000" dirty="0"/>
              <a:t>     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&lt;2048;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/>
              <a:t>          #pragma </a:t>
            </a:r>
            <a:r>
              <a:rPr lang="en-US" sz="2000" dirty="0" err="1"/>
              <a:t>acc</a:t>
            </a:r>
            <a:r>
              <a:rPr lang="en-US" sz="2000" dirty="0"/>
              <a:t> loop worker </a:t>
            </a:r>
          </a:p>
          <a:p>
            <a:pPr marL="0" indent="0">
              <a:buNone/>
            </a:pPr>
            <a:r>
              <a:rPr lang="en-US" sz="2000" dirty="0"/>
              <a:t>          for (</a:t>
            </a:r>
            <a:r>
              <a:rPr lang="en-US" sz="2000" dirty="0" err="1"/>
              <a:t>int</a:t>
            </a:r>
            <a:r>
              <a:rPr lang="en-US" sz="2000" dirty="0"/>
              <a:t> j=0; j&lt;512; j++) {</a:t>
            </a:r>
          </a:p>
          <a:p>
            <a:pPr marL="0" indent="0">
              <a:buNone/>
            </a:pPr>
            <a:r>
              <a:rPr lang="en-US" sz="2000" dirty="0"/>
              <a:t>              foo(</a:t>
            </a:r>
            <a:r>
              <a:rPr lang="en-US" sz="2000" dirty="0" err="1"/>
              <a:t>i,j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     }</a:t>
            </a:r>
          </a:p>
          <a:p>
            <a:pPr marL="0" indent="0">
              <a:buNone/>
            </a:pPr>
            <a:r>
              <a:rPr lang="en-US" sz="2000" dirty="0"/>
              <a:t>     }</a:t>
            </a:r>
          </a:p>
          <a:p>
            <a:pPr marL="0" indent="0">
              <a:buNone/>
            </a:pPr>
            <a:r>
              <a:rPr lang="en-US" sz="2000" dirty="0"/>
              <a:t>} </a:t>
            </a:r>
          </a:p>
          <a:p>
            <a:pPr marL="0" indent="0" algn="ctr">
              <a:buNone/>
            </a:pPr>
            <a:r>
              <a:rPr lang="en-US" sz="2000" dirty="0" smtClean="0"/>
              <a:t>1024*32=32K workers will be created, each executing 1M/32K = 32 instance of foo()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95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84613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#pragma </a:t>
            </a:r>
            <a:r>
              <a:rPr lang="en-US" sz="1600" dirty="0" err="1"/>
              <a:t>acc</a:t>
            </a:r>
            <a:r>
              <a:rPr lang="en-US" sz="1600" dirty="0"/>
              <a:t> parallel </a:t>
            </a:r>
            <a:r>
              <a:rPr lang="en-US" sz="1600" dirty="0" err="1"/>
              <a:t>num_gangs</a:t>
            </a:r>
            <a:r>
              <a:rPr lang="en-US" sz="1600" dirty="0"/>
              <a:t>(32)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 Statement 1</a:t>
            </a:r>
            <a:r>
              <a:rPr lang="en-US" sz="1600" dirty="0" smtClean="0"/>
              <a:t>; </a:t>
            </a:r>
            <a:r>
              <a:rPr lang="en-US" sz="1600" dirty="0"/>
              <a:t>Statement 2;</a:t>
            </a:r>
          </a:p>
          <a:p>
            <a:pPr marL="0" indent="0">
              <a:buNone/>
            </a:pPr>
            <a:r>
              <a:rPr lang="en-US" sz="1600" dirty="0"/>
              <a:t>     #pragma </a:t>
            </a:r>
            <a:r>
              <a:rPr lang="en-US" sz="1600" dirty="0" err="1"/>
              <a:t>acc</a:t>
            </a:r>
            <a:r>
              <a:rPr lang="en-US" sz="1600" dirty="0"/>
              <a:t> loop gang</a:t>
            </a:r>
          </a:p>
          <a:p>
            <a:pPr marL="0" indent="0">
              <a:buNone/>
            </a:pPr>
            <a:r>
              <a:rPr lang="en-US" sz="1600" dirty="0"/>
              <a:t>   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&lt;n;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marL="0" indent="0">
              <a:buNone/>
            </a:pPr>
            <a:r>
              <a:rPr lang="en-US" sz="1600" dirty="0"/>
              <a:t>         Statement </a:t>
            </a:r>
            <a:r>
              <a:rPr lang="en-US" sz="1600" dirty="0" smtClean="0"/>
              <a:t>3; Statement </a:t>
            </a:r>
            <a:r>
              <a:rPr lang="en-US" sz="1600" dirty="0"/>
              <a:t>4;</a:t>
            </a:r>
          </a:p>
          <a:p>
            <a:pPr marL="0" indent="0">
              <a:buNone/>
            </a:pPr>
            <a:r>
              <a:rPr lang="en-US" sz="1600" dirty="0"/>
              <a:t>     }</a:t>
            </a:r>
          </a:p>
          <a:p>
            <a:pPr marL="0" indent="0">
              <a:buNone/>
            </a:pPr>
            <a:r>
              <a:rPr lang="en-US" sz="1600" dirty="0"/>
              <a:t>     Statement 5</a:t>
            </a:r>
            <a:r>
              <a:rPr lang="en-US" sz="1600" dirty="0" smtClean="0"/>
              <a:t>;  </a:t>
            </a:r>
            <a:r>
              <a:rPr lang="en-US" sz="1600" dirty="0"/>
              <a:t>Statement 6;</a:t>
            </a:r>
          </a:p>
          <a:p>
            <a:pPr marL="0" indent="0">
              <a:buNone/>
            </a:pPr>
            <a:r>
              <a:rPr lang="en-US" sz="1600" dirty="0"/>
              <a:t>     #pragma </a:t>
            </a:r>
            <a:r>
              <a:rPr lang="en-US" sz="1600" dirty="0" err="1"/>
              <a:t>acc</a:t>
            </a:r>
            <a:r>
              <a:rPr lang="en-US" sz="1600" dirty="0"/>
              <a:t> loop gang</a:t>
            </a:r>
          </a:p>
          <a:p>
            <a:pPr marL="0" indent="0">
              <a:buNone/>
            </a:pPr>
            <a:r>
              <a:rPr lang="en-US" sz="1600" dirty="0"/>
              <a:t>   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&lt;m;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marL="0" indent="0">
              <a:buNone/>
            </a:pPr>
            <a:r>
              <a:rPr lang="en-US" sz="1600" dirty="0"/>
              <a:t>         Statement 7</a:t>
            </a:r>
            <a:r>
              <a:rPr lang="en-US" sz="1600" dirty="0" smtClean="0"/>
              <a:t>;  </a:t>
            </a:r>
            <a:r>
              <a:rPr lang="en-US" sz="1600" dirty="0"/>
              <a:t>Statement 8;</a:t>
            </a:r>
          </a:p>
          <a:p>
            <a:pPr marL="0" indent="0">
              <a:buNone/>
            </a:pPr>
            <a:r>
              <a:rPr lang="en-US" sz="1600" dirty="0"/>
              <a:t>     }</a:t>
            </a:r>
          </a:p>
          <a:p>
            <a:pPr marL="0" indent="0">
              <a:buNone/>
            </a:pPr>
            <a:r>
              <a:rPr lang="en-US" sz="1600" dirty="0"/>
              <a:t>     Statement 9;</a:t>
            </a:r>
          </a:p>
          <a:p>
            <a:pPr marL="0" indent="0">
              <a:buNone/>
            </a:pPr>
            <a:r>
              <a:rPr lang="en-US" sz="1600" dirty="0"/>
              <a:t>     if (condition)</a:t>
            </a:r>
          </a:p>
          <a:p>
            <a:pPr marL="0" indent="0">
              <a:buNone/>
            </a:pPr>
            <a:r>
              <a:rPr lang="en-US" sz="1600" dirty="0"/>
              <a:t>        Statement 10;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Statements 1 and 2 are redundantly executed by 32 gangs</a:t>
            </a:r>
          </a:p>
          <a:p>
            <a:r>
              <a:rPr lang="en-US" sz="2400" dirty="0" smtClean="0"/>
              <a:t>The n for-loop iterations are distributed to 32 gangs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66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Programming to </a:t>
            </a:r>
            <a:r>
              <a:rPr lang="en-US" dirty="0" err="1" smtClean="0"/>
              <a:t>OpenACC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Gangs (thread blocks) and Workers (threads)</a:t>
            </a:r>
          </a:p>
          <a:p>
            <a:r>
              <a:rPr lang="en-US" dirty="0" smtClean="0"/>
              <a:t>Understanding the data </a:t>
            </a:r>
            <a:r>
              <a:rPr lang="en-US" dirty="0" err="1" smtClean="0"/>
              <a:t>copyin</a:t>
            </a:r>
            <a:r>
              <a:rPr lang="en-US" dirty="0" smtClean="0"/>
              <a:t> </a:t>
            </a:r>
            <a:r>
              <a:rPr lang="en-US" dirty="0" err="1" smtClean="0"/>
              <a:t>copyout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Understanding the amount of work done by each worker</a:t>
            </a:r>
          </a:p>
          <a:p>
            <a:endParaRPr lang="en-US" dirty="0"/>
          </a:p>
          <a:p>
            <a:r>
              <a:rPr lang="en-US" dirty="0" smtClean="0"/>
              <a:t>The best way to learn to program in </a:t>
            </a:r>
            <a:r>
              <a:rPr lang="en-US" dirty="0" err="1" smtClean="0"/>
              <a:t>OpenACC</a:t>
            </a:r>
            <a:r>
              <a:rPr lang="en-US" dirty="0" smtClean="0"/>
              <a:t> well is to learn CUDA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Computational Thinking and Algorithm Techniques</a:t>
            </a:r>
          </a:p>
        </p:txBody>
      </p:sp>
    </p:spTree>
    <p:extLst>
      <p:ext uri="{BB962C8B-B14F-4D97-AF65-F5344CB8AC3E}">
        <p14:creationId xmlns:p14="http://schemas.microsoft.com/office/powerpoint/2010/main" val="23447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9021BA-1150-4952-9376-A38A0CEF7A68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Fundamentals of Parallel Computing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Parallel computing requires that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The problem can be decomposed into sub-problems that can be safely solved at the same time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The programmer structures the code and data to solve these sub-problems concurrently</a:t>
            </a: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The goals of parallel computing  are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To solve problems in less time, and/or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To solve bigger problems, and/or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To achieve better solutions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066800" y="5562600"/>
            <a:ext cx="77724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The problems must be large enough to </a:t>
            </a:r>
            <a:r>
              <a:rPr lang="en-US" altLang="en-US" b="1">
                <a:solidFill>
                  <a:schemeClr val="accent2"/>
                </a:solidFill>
              </a:rPr>
              <a:t>justify</a:t>
            </a:r>
            <a:r>
              <a:rPr lang="en-US" altLang="en-US" b="1"/>
              <a:t> parallel computing and to exhibit </a:t>
            </a:r>
            <a:r>
              <a:rPr lang="en-US" altLang="en-US" b="1">
                <a:solidFill>
                  <a:schemeClr val="accent2"/>
                </a:solidFill>
              </a:rPr>
              <a:t>exploitable concurrency</a:t>
            </a:r>
            <a:r>
              <a:rPr lang="en-US" altLang="en-US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4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16165D"/>
                </a:solidFill>
              </a:rPr>
              <a:t>Objective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indent="-457200" eaLnBrk="1" hangingPunct="1"/>
            <a:r>
              <a:rPr lang="en-US" dirty="0" smtClean="0">
                <a:solidFill>
                  <a:srgbClr val="16165D"/>
                </a:solidFill>
              </a:rPr>
              <a:t>To </a:t>
            </a:r>
            <a:r>
              <a:rPr lang="en-US" dirty="0" smtClean="0">
                <a:solidFill>
                  <a:srgbClr val="16165D"/>
                </a:solidFill>
              </a:rPr>
              <a:t>solidify your understanding and point you to the future </a:t>
            </a:r>
          </a:p>
          <a:p>
            <a:pPr marL="857250" lvl="1" indent="-457200" eaLnBrk="1" hangingPunct="1"/>
            <a:r>
              <a:rPr lang="en-US" dirty="0" smtClean="0">
                <a:solidFill>
                  <a:srgbClr val="16165D"/>
                </a:solidFill>
              </a:rPr>
              <a:t>Future directions of programming models</a:t>
            </a:r>
          </a:p>
          <a:p>
            <a:pPr marL="857250" lvl="1" indent="-457200" eaLnBrk="1" hangingPunct="1"/>
            <a:r>
              <a:rPr lang="en-US" dirty="0" smtClean="0">
                <a:solidFill>
                  <a:srgbClr val="16165D"/>
                </a:solidFill>
              </a:rPr>
              <a:t>Next courses</a:t>
            </a:r>
          </a:p>
          <a:p>
            <a:pPr marL="857250" lvl="1" indent="-457200" eaLnBrk="1" hangingPunct="1"/>
            <a:r>
              <a:rPr lang="en-US" dirty="0">
                <a:solidFill>
                  <a:srgbClr val="16165D"/>
                </a:solidFill>
              </a:rPr>
              <a:t>Important takeaways from the </a:t>
            </a:r>
            <a:r>
              <a:rPr lang="en-US" dirty="0" smtClean="0">
                <a:solidFill>
                  <a:srgbClr val="16165D"/>
                </a:solidFill>
              </a:rPr>
              <a:t>course, exam plan</a:t>
            </a:r>
          </a:p>
          <a:p>
            <a:pPr marL="857250" lvl="1" indent="-457200" eaLnBrk="1" hangingPunct="1"/>
            <a:r>
              <a:rPr lang="en-US" dirty="0" smtClean="0">
                <a:solidFill>
                  <a:srgbClr val="16165D"/>
                </a:solidFill>
              </a:rPr>
              <a:t>Course evaluation</a:t>
            </a:r>
            <a:endParaRPr lang="en-US" dirty="0">
              <a:solidFill>
                <a:srgbClr val="16165D"/>
              </a:solidFill>
            </a:endParaRPr>
          </a:p>
          <a:p>
            <a:pPr marL="857250" lvl="1" indent="-457200" eaLnBrk="1" hangingPunct="1"/>
            <a:endParaRPr lang="en-US" dirty="0" smtClean="0">
              <a:solidFill>
                <a:srgbClr val="1616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46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402E92-4D62-4E0B-8E84-972B618B88B4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ea typeface="ＭＳ Ｐゴシック" panose="020B0600070205080204" pitchFamily="34" charset="-128"/>
              </a:rPr>
              <a:t>Shared Memory vs. Message Passing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We have focused on shared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memory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programming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This is what CUDA (and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OpenMP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/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OpenACC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OpenCL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) is based on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Future massively parallel microprocessors are expected to support shared memory at the chip level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This is different than global address space (single pointer space)</a:t>
            </a: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The programming considerations of message passing model is quite different!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Look at MPI (Message Passing Interface) and its relatives such as Charm++</a:t>
            </a:r>
          </a:p>
        </p:txBody>
      </p:sp>
    </p:spTree>
    <p:extLst>
      <p:ext uri="{BB962C8B-B14F-4D97-AF65-F5344CB8AC3E}">
        <p14:creationId xmlns:p14="http://schemas.microsoft.com/office/powerpoint/2010/main" val="29179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A7AA7C-F5DF-47DE-BA61-8F0D78177260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Program Models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SPMD (Single Program, Multiple Data)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All PE’s (Processor Elements) execute the same program in parallel, but has its own data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Each PE uses a unique ID to access its portion of data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Different PE can follow different paths through the same code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This is essentially the CUDA Grid model (also MPI)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SIMD is a special case - WARP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Master/Worker (CUDA Streams)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Loop Parallelism (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OpenMP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/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OpenACC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)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Fork/Join (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Posix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p-threads)</a:t>
            </a:r>
          </a:p>
        </p:txBody>
      </p:sp>
    </p:spTree>
    <p:extLst>
      <p:ext uri="{BB962C8B-B14F-4D97-AF65-F5344CB8AC3E}">
        <p14:creationId xmlns:p14="http://schemas.microsoft.com/office/powerpoint/2010/main" val="3085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 Simple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Example of Parallel Programming Pitfalls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Assume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The computation being parallelized has 1,000,000 iterations.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Sequential code: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819400" y="4343400"/>
            <a:ext cx="40370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err="1"/>
              <a:t>Num_steps</a:t>
            </a:r>
            <a:r>
              <a:rPr lang="en-US" altLang="en-US" dirty="0"/>
              <a:t> = 1000000;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for (i=0; i&lt; </a:t>
            </a:r>
            <a:r>
              <a:rPr lang="en-US" altLang="en-US" dirty="0" err="1"/>
              <a:t>num_steps</a:t>
            </a:r>
            <a:r>
              <a:rPr lang="en-US" altLang="en-US" dirty="0"/>
              <a:t>, i++) {</a:t>
            </a:r>
          </a:p>
          <a:p>
            <a:pPr eaLnBrk="1" hangingPunct="1"/>
            <a:r>
              <a:rPr lang="en-US" altLang="en-US" dirty="0"/>
              <a:t>…</a:t>
            </a:r>
          </a:p>
          <a:p>
            <a:pPr eaLnBrk="1" hangingPunct="1"/>
            <a:r>
              <a:rPr lang="en-US" altLang="en-US" dirty="0"/>
              <a:t>}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13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CD562F-BF94-484A-9ED3-9BC9A0038D27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SPMD Code Version 1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5800" cy="1676400"/>
          </a:xfrm>
        </p:spPr>
        <p:txBody>
          <a:bodyPr/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Assign a chunk of iterations to each thread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The last thread also finishes up the remainder 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iteartions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7162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num_steps  = 1000000;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i_start = </a:t>
            </a:r>
            <a:r>
              <a:rPr lang="en-US" altLang="en-US" b="1"/>
              <a:t>my_id</a:t>
            </a:r>
            <a:r>
              <a:rPr lang="en-US" altLang="en-US"/>
              <a:t> * (num_steps/num_threads);</a:t>
            </a:r>
          </a:p>
          <a:p>
            <a:pPr eaLnBrk="1" hangingPunct="1"/>
            <a:r>
              <a:rPr lang="en-US" altLang="en-US"/>
              <a:t>i_end = i_start + (num_steps/num_threads);</a:t>
            </a:r>
          </a:p>
          <a:p>
            <a:pPr eaLnBrk="1" hangingPunct="1"/>
            <a:r>
              <a:rPr lang="en-US" altLang="en-US"/>
              <a:t>if (</a:t>
            </a:r>
            <a:r>
              <a:rPr lang="en-US" altLang="en-US" b="1"/>
              <a:t>my_id</a:t>
            </a:r>
            <a:r>
              <a:rPr lang="en-US" altLang="en-US"/>
              <a:t> == (num_threads-1))  i_end = num_steps;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 (i = i_start; i &lt; i_end; i++) {</a:t>
            </a:r>
          </a:p>
          <a:p>
            <a:pPr eaLnBrk="1" hangingPunct="1"/>
            <a:r>
              <a:rPr lang="en-US" altLang="en-US"/>
              <a:t>….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Reconciliation of results across threads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5750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25B4AA-4C3C-44C1-89F0-4793A4CF1273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Problems with Version 1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The last thread executes more iterations than others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The number of extra iterations is up to the total number of threads – 1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This is not a big problem when the number of threads is small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When there are thousands of threads, this can create serious load imbalance problems.</a:t>
            </a:r>
          </a:p>
          <a:p>
            <a:pPr marL="0" indent="0">
              <a:buNone/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2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F2C315-9ED4-4632-976F-B3A68BFFA69A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SPMD Code Version 2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305800" cy="7620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Assign one more iteration to some of the threads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660525" y="2417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447800" y="1828800"/>
            <a:ext cx="7162800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int rem = num_steps % num_threads;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000"/>
              <a:t>i_start = </a:t>
            </a:r>
            <a:r>
              <a:rPr lang="en-US" altLang="en-US" sz="2000" b="1"/>
              <a:t>my_id</a:t>
            </a:r>
            <a:r>
              <a:rPr lang="en-US" altLang="en-US" sz="2000"/>
              <a:t> * (num_steps/num_threads);</a:t>
            </a:r>
          </a:p>
          <a:p>
            <a:pPr eaLnBrk="1" hangingPunct="1"/>
            <a:r>
              <a:rPr lang="en-US" altLang="en-US" sz="2000"/>
              <a:t>i_end = i_start + (num_steps/num_threads);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if (rem != 0) {</a:t>
            </a:r>
          </a:p>
          <a:p>
            <a:pPr eaLnBrk="1" hangingPunct="1"/>
            <a:r>
              <a:rPr lang="en-US" altLang="en-US" sz="2000"/>
              <a:t>  if (my_id &lt; rem) {</a:t>
            </a:r>
          </a:p>
          <a:p>
            <a:pPr eaLnBrk="1" hangingPunct="1"/>
            <a:r>
              <a:rPr lang="en-US" altLang="en-US" sz="2000"/>
              <a:t>	i_start += my_id;</a:t>
            </a:r>
          </a:p>
          <a:p>
            <a:pPr eaLnBrk="1" hangingPunct="1"/>
            <a:r>
              <a:rPr lang="en-US" altLang="en-US" sz="2000"/>
              <a:t>	i_end += (my_id +1);</a:t>
            </a:r>
          </a:p>
          <a:p>
            <a:pPr eaLnBrk="1" hangingPunct="1"/>
            <a:r>
              <a:rPr lang="en-US" altLang="en-US" sz="2000"/>
              <a:t>  }</a:t>
            </a:r>
          </a:p>
          <a:p>
            <a:pPr eaLnBrk="1" hangingPunct="1"/>
            <a:r>
              <a:rPr lang="en-US" altLang="en-US" sz="2000"/>
              <a:t>  else {</a:t>
            </a:r>
          </a:p>
          <a:p>
            <a:pPr eaLnBrk="1" hangingPunct="1"/>
            <a:r>
              <a:rPr lang="en-US" altLang="en-US" sz="2000"/>
              <a:t>	i_start += rem;</a:t>
            </a:r>
          </a:p>
          <a:p>
            <a:pPr eaLnBrk="1" hangingPunct="1"/>
            <a:r>
              <a:rPr lang="en-US" altLang="en-US" sz="2000"/>
              <a:t>	i_end += rem;</a:t>
            </a:r>
          </a:p>
          <a:p>
            <a:pPr eaLnBrk="1" hangingPunct="1"/>
            <a:r>
              <a:rPr lang="en-US" altLang="en-US" sz="2000"/>
              <a:t>}</a:t>
            </a:r>
          </a:p>
          <a:p>
            <a:pPr eaLnBrk="1" hangingPunct="1"/>
            <a:r>
              <a:rPr lang="en-US" altLang="en-US"/>
              <a:t>.</a:t>
            </a: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5410200" y="4110038"/>
            <a:ext cx="36464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Less load imbalance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More branch divergence.</a:t>
            </a:r>
          </a:p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7133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CB2590-84E3-4769-AB2B-9052A6B9ED19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SPMD Code Version 3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Use cyclic distribution of iteration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7162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num_steps  = 1000000;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 (i = my_id; i &lt; num_steps; i+= </a:t>
            </a:r>
            <a:r>
              <a:rPr lang="en-US" altLang="en-US" b="1"/>
              <a:t>num_threads</a:t>
            </a:r>
            <a:r>
              <a:rPr lang="en-US" altLang="en-US"/>
              <a:t>) {</a:t>
            </a:r>
          </a:p>
          <a:p>
            <a:pPr eaLnBrk="1" hangingPunct="1"/>
            <a:r>
              <a:rPr lang="en-US" altLang="en-US"/>
              <a:t>….</a:t>
            </a:r>
          </a:p>
          <a:p>
            <a:pPr eaLnBrk="1" hangingPunct="1"/>
            <a:r>
              <a:rPr lang="en-US" altLang="en-US"/>
              <a:t>}</a:t>
            </a:r>
          </a:p>
          <a:p>
            <a:pPr eaLnBrk="1" hangingPunct="1"/>
            <a:endParaRPr lang="en-US" alt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889125" y="4318000"/>
            <a:ext cx="55642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/>
              <a:t>Less load imbalance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Loop branch divergence in the last Warp</a:t>
            </a:r>
          </a:p>
          <a:p>
            <a:pPr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3489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72F8D3-8018-4B62-BC0C-5BC60DDD4048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Comparing the Three Versions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V="1">
            <a:off x="3429000" y="1905000"/>
            <a:ext cx="4267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60960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51816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42672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5052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ID=0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196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ID=1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2484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ID=3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3340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ID=2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6962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V="1">
            <a:off x="3429000" y="3352800"/>
            <a:ext cx="4267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55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4864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419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5052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ID=0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5720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ID=1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7056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ID=3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638800" y="3581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ID=2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696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3429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3429000" y="4724400"/>
            <a:ext cx="4267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553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54864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4419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052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ID=0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5720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ID=1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67056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ID=3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5638800" y="5562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ID=2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76962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34290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H="1" flipV="1">
            <a:off x="3581400" y="48006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V="1">
            <a:off x="3886200" y="4800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3962400" y="48006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4114800" y="4800600"/>
            <a:ext cx="2590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 flipV="1">
            <a:off x="3733800" y="4800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H="1" flipV="1">
            <a:off x="4648200" y="4800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V="1">
            <a:off x="5105400" y="4800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5257800" y="4800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1143000" y="1676400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Version 1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1143000" y="3048000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Version 2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1127125" y="4551363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Version 3</a:t>
            </a:r>
          </a:p>
        </p:txBody>
      </p:sp>
      <p:sp>
        <p:nvSpPr>
          <p:cNvPr id="24622" name="Text Box 47"/>
          <p:cNvSpPr txBox="1">
            <a:spLocks noChangeArrowheads="1"/>
          </p:cNvSpPr>
          <p:nvPr/>
        </p:nvSpPr>
        <p:spPr bwMode="auto">
          <a:xfrm>
            <a:off x="4495800" y="6035675"/>
            <a:ext cx="435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Padded version1 1 may be best</a:t>
            </a:r>
          </a:p>
          <a:p>
            <a:pPr eaLnBrk="1" hangingPunct="1"/>
            <a:r>
              <a:rPr lang="en-US" altLang="en-US"/>
              <a:t>for some data access patterns.</a:t>
            </a:r>
          </a:p>
        </p:txBody>
      </p:sp>
    </p:spTree>
    <p:extLst>
      <p:ext uri="{BB962C8B-B14F-4D97-AF65-F5344CB8AC3E}">
        <p14:creationId xmlns:p14="http://schemas.microsoft.com/office/powerpoint/2010/main" val="1137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ea typeface="ＭＳ Ｐゴシック" panose="020B0600070205080204" pitchFamily="34" charset="-128"/>
              </a:rPr>
              <a:t>ECE 598HK</a:t>
            </a:r>
            <a:br>
              <a:rPr lang="en-US" altLang="en-US" sz="4000" dirty="0" smtClean="0"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ea typeface="ＭＳ Ｐゴシック" panose="020B0600070205080204" pitchFamily="34" charset="-128"/>
              </a:rPr>
              <a:t>courses.ece.uiuc.edu/ece598/</a:t>
            </a:r>
            <a:r>
              <a:rPr lang="en-US" altLang="en-US" sz="4000" dirty="0" err="1" smtClean="0">
                <a:ea typeface="ＭＳ Ｐゴシック" panose="020B0600070205080204" pitchFamily="34" charset="-128"/>
              </a:rPr>
              <a:t>hk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4" y="1600200"/>
            <a:ext cx="86868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1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75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Eight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Optimization Patterns for Algorithms (so far)</a:t>
            </a:r>
          </a:p>
        </p:txBody>
      </p:sp>
      <p:pic>
        <p:nvPicPr>
          <p:cNvPr id="266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0" t="30000" r="15750" b="30000"/>
          <a:stretch>
            <a:fillRect/>
          </a:stretch>
        </p:blipFill>
        <p:spPr bwMode="auto">
          <a:xfrm>
            <a:off x="0" y="2119313"/>
            <a:ext cx="90836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193925" y="5259388"/>
            <a:ext cx="5797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hlinkClick r:id="rId3"/>
              </a:rPr>
              <a:t>http://courses.engr.illinois.edu/ece598/hk/</a:t>
            </a:r>
            <a:endParaRPr lang="en-US" altLang="en-US"/>
          </a:p>
          <a:p>
            <a:pPr eaLnBrk="1" hangingPunct="1"/>
            <a:r>
              <a:rPr lang="en-US" altLang="en-US"/>
              <a:t>GPU Computing Gems, Vol. 1 and 2</a:t>
            </a:r>
          </a:p>
        </p:txBody>
      </p:sp>
    </p:spTree>
    <p:extLst>
      <p:ext uri="{BB962C8B-B14F-4D97-AF65-F5344CB8AC3E}">
        <p14:creationId xmlns:p14="http://schemas.microsoft.com/office/powerpoint/2010/main" val="8235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Higher-Level Programming Interfaces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Takeaways 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Parallelization</a:t>
            </a:r>
          </a:p>
          <a:p>
            <a:pPr lvl="1"/>
            <a:r>
              <a:rPr lang="en-US" sz="2400" dirty="0" smtClean="0"/>
              <a:t>Sufficient work for each thread, thread block</a:t>
            </a:r>
          </a:p>
          <a:p>
            <a:pPr lvl="1"/>
            <a:r>
              <a:rPr lang="en-US" sz="2400" dirty="0" smtClean="0"/>
              <a:t>Memory access patterns and data reuse</a:t>
            </a:r>
          </a:p>
          <a:p>
            <a:pPr lvl="1"/>
            <a:r>
              <a:rPr lang="en-US" sz="2400" dirty="0" smtClean="0"/>
              <a:t>Choice of loop levels and loop transformation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Privatization</a:t>
            </a:r>
          </a:p>
          <a:p>
            <a:pPr lvl="1"/>
            <a:r>
              <a:rPr lang="en-US" sz="2400" dirty="0" smtClean="0"/>
              <a:t>Reduced intensity of global atomic conflicts</a:t>
            </a:r>
          </a:p>
          <a:p>
            <a:pPr lvl="1"/>
            <a:r>
              <a:rPr lang="en-US" sz="2400" dirty="0" smtClean="0"/>
              <a:t>Much higher throughput of atomic operations</a:t>
            </a:r>
          </a:p>
          <a:p>
            <a:pPr lvl="1"/>
            <a:r>
              <a:rPr lang="en-US" sz="2400" dirty="0" smtClean="0"/>
              <a:t>Limited size of shared memory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363" y="1370013"/>
            <a:ext cx="7923213" cy="4570413"/>
          </a:xfrm>
        </p:spPr>
        <p:txBody>
          <a:bodyPr/>
          <a:lstStyle/>
          <a:p>
            <a:r>
              <a:rPr lang="en-US" sz="2800" dirty="0" smtClean="0"/>
              <a:t>Atomic Operations</a:t>
            </a:r>
          </a:p>
          <a:p>
            <a:pPr lvl="1"/>
            <a:r>
              <a:rPr lang="en-US" sz="2400" dirty="0" smtClean="0"/>
              <a:t>Main means of collaborative data updates</a:t>
            </a:r>
          </a:p>
          <a:p>
            <a:pPr lvl="1"/>
            <a:r>
              <a:rPr lang="en-US" sz="2400" dirty="0" smtClean="0"/>
              <a:t>Throughput is inversely proportional to latency</a:t>
            </a:r>
          </a:p>
          <a:p>
            <a:pPr lvl="1"/>
            <a:r>
              <a:rPr lang="en-US" sz="2400" dirty="0" smtClean="0"/>
              <a:t>Global memory, L2 cache, shared memory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Asynchronous Operations</a:t>
            </a:r>
          </a:p>
          <a:p>
            <a:pPr lvl="1"/>
            <a:r>
              <a:rPr lang="en-US" sz="2400" dirty="0" smtClean="0"/>
              <a:t>CUDA streams</a:t>
            </a:r>
          </a:p>
          <a:p>
            <a:pPr lvl="1"/>
            <a:r>
              <a:rPr lang="en-US" sz="2400" dirty="0" smtClean="0"/>
              <a:t>Pinned memory allocation</a:t>
            </a:r>
          </a:p>
          <a:p>
            <a:pPr lvl="1"/>
            <a:r>
              <a:rPr lang="en-US" sz="2400" dirty="0" smtClean="0"/>
              <a:t>Overlap of data transfers and kernel execution</a:t>
            </a:r>
          </a:p>
          <a:p>
            <a:pPr lvl="1"/>
            <a:r>
              <a:rPr lang="en-US" sz="2400" dirty="0" smtClean="0"/>
              <a:t>Ordering of asynchronous calls important</a:t>
            </a:r>
          </a:p>
          <a:p>
            <a:pPr lvl="1"/>
            <a:r>
              <a:rPr lang="en-US" sz="2400" dirty="0" smtClean="0"/>
              <a:t>Double and triple buffers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58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Sparse Matrix</a:t>
            </a:r>
          </a:p>
          <a:p>
            <a:pPr lvl="1"/>
            <a:r>
              <a:rPr lang="en-US" sz="2400" dirty="0" smtClean="0"/>
              <a:t>Compression schemes CSR, ELL, OOO, JDS</a:t>
            </a:r>
          </a:p>
          <a:p>
            <a:pPr lvl="1"/>
            <a:r>
              <a:rPr lang="en-US" sz="2400" dirty="0" smtClean="0"/>
              <a:t>Pointer structures in each scheme</a:t>
            </a:r>
          </a:p>
          <a:p>
            <a:pPr lvl="1"/>
            <a:r>
              <a:rPr lang="en-US" sz="2400" dirty="0" smtClean="0"/>
              <a:t>Indexing into the matrix and the vectors</a:t>
            </a:r>
          </a:p>
          <a:p>
            <a:pPr lvl="1"/>
            <a:r>
              <a:rPr lang="en-US" sz="2400" dirty="0" smtClean="0"/>
              <a:t>Control divergence and memory coalescing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Convolution Neural Networks</a:t>
            </a:r>
          </a:p>
          <a:p>
            <a:pPr lvl="1"/>
            <a:r>
              <a:rPr lang="en-US" sz="2400" dirty="0" smtClean="0"/>
              <a:t>Structure – convolution, subsampling, fully connected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atrix formulation vs. higher dimensional convolution</a:t>
            </a:r>
          </a:p>
          <a:p>
            <a:pPr lvl="1"/>
            <a:r>
              <a:rPr lang="en-US" sz="2400" dirty="0" smtClean="0"/>
              <a:t>Data reuse and work batching</a:t>
            </a:r>
          </a:p>
          <a:p>
            <a:pPr lvl="1"/>
            <a:r>
              <a:rPr lang="en-US" sz="2400" dirty="0" smtClean="0"/>
              <a:t>Review tiled convolution and tiled matrix multiplication!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likely extend the deadline to the Dec 16, pending logistics</a:t>
            </a:r>
          </a:p>
          <a:p>
            <a:pPr lvl="1"/>
            <a:r>
              <a:rPr lang="en-US" dirty="0" smtClean="0"/>
              <a:t>However, do not delay your work!</a:t>
            </a:r>
          </a:p>
          <a:p>
            <a:pPr lvl="1"/>
            <a:r>
              <a:rPr lang="en-US" dirty="0" smtClean="0"/>
              <a:t>This is to give you more time to do a better projects!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 – Tue, Dec 6, 7-10pm, 1002 ECEB</a:t>
            </a:r>
          </a:p>
          <a:p>
            <a:r>
              <a:rPr lang="en-US" sz="2800" dirty="0" smtClean="0"/>
              <a:t>Conflict – Wed, Dec 7, 4-7pm, TBA</a:t>
            </a:r>
          </a:p>
          <a:p>
            <a:pPr lvl="1"/>
            <a:r>
              <a:rPr lang="en-US" sz="2400" dirty="0" smtClean="0"/>
              <a:t>Must show evidence of conflict</a:t>
            </a:r>
          </a:p>
          <a:p>
            <a:r>
              <a:rPr lang="en-US" sz="2800" dirty="0" smtClean="0"/>
              <a:t>Study questions – released on Friday</a:t>
            </a:r>
          </a:p>
          <a:p>
            <a:pPr lvl="1"/>
            <a:r>
              <a:rPr lang="en-US" sz="2400" dirty="0" smtClean="0"/>
              <a:t>Do NOT only study these!!</a:t>
            </a:r>
          </a:p>
          <a:p>
            <a:pPr lvl="1"/>
            <a:r>
              <a:rPr lang="en-US" sz="2400" dirty="0" smtClean="0"/>
              <a:t>Review lectures, textbook chapters, MPs, and competition code</a:t>
            </a:r>
          </a:p>
          <a:p>
            <a:r>
              <a:rPr lang="en-US" sz="2800" dirty="0" smtClean="0"/>
              <a:t>Extra office hour – Sunday, Dec 4, 3-4pm, location TBA (most likely in ECEB)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61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OpenACC</a:t>
            </a:r>
            <a:r>
              <a:rPr lang="en-US" dirty="0"/>
              <a:t> Application Programming Interface provides </a:t>
            </a:r>
            <a:r>
              <a:rPr lang="en-US" dirty="0" smtClean="0"/>
              <a:t>a set of</a:t>
            </a:r>
          </a:p>
          <a:p>
            <a:pPr lvl="1"/>
            <a:r>
              <a:rPr lang="en-US" dirty="0" smtClean="0"/>
              <a:t>compiler directives (pragmas)</a:t>
            </a:r>
          </a:p>
          <a:p>
            <a:pPr lvl="1"/>
            <a:r>
              <a:rPr lang="en-US" dirty="0" smtClean="0"/>
              <a:t>library </a:t>
            </a:r>
            <a:r>
              <a:rPr lang="en-US" dirty="0"/>
              <a:t>routines and </a:t>
            </a:r>
            <a:endParaRPr lang="en-US" dirty="0" smtClean="0"/>
          </a:p>
          <a:p>
            <a:pPr lvl="1"/>
            <a:r>
              <a:rPr lang="en-US" dirty="0" smtClean="0"/>
              <a:t>environment </a:t>
            </a:r>
            <a:r>
              <a:rPr lang="en-US" dirty="0"/>
              <a:t>variables </a:t>
            </a:r>
          </a:p>
          <a:p>
            <a:pPr marL="457200" lvl="1" indent="0">
              <a:buNone/>
            </a:pPr>
            <a:r>
              <a:rPr lang="en-US" dirty="0" smtClean="0"/>
              <a:t>that </a:t>
            </a:r>
            <a:r>
              <a:rPr lang="en-US" dirty="0"/>
              <a:t>can be used to write data parallel FORTRAN, C and C++ programs that run on accelerator </a:t>
            </a:r>
            <a:r>
              <a:rPr lang="en-US" dirty="0" smtClean="0"/>
              <a:t>devices including GPUs and CPUs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Pragmas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 and C++, the #pragma directive is the method to provide, to the compiler, information that is not specified in the standard language. </a:t>
            </a:r>
          </a:p>
        </p:txBody>
      </p:sp>
    </p:spTree>
    <p:extLst>
      <p:ext uri="{BB962C8B-B14F-4D97-AF65-F5344CB8AC3E}">
        <p14:creationId xmlns:p14="http://schemas.microsoft.com/office/powerpoint/2010/main" val="28506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14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Simple Matrix-Matrix Multiplication in </a:t>
            </a:r>
            <a:r>
              <a:rPr lang="en-US" sz="3200" dirty="0" err="1" smtClean="0"/>
              <a:t>OpenACC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82000" cy="5334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1  void </a:t>
            </a:r>
            <a:r>
              <a:rPr lang="en-US" sz="4000" dirty="0" err="1" smtClean="0"/>
              <a:t>computeAcc</a:t>
            </a:r>
            <a:r>
              <a:rPr lang="en-US" sz="4000" dirty="0" smtClean="0"/>
              <a:t>(float *P, </a:t>
            </a:r>
            <a:r>
              <a:rPr lang="en-US" sz="4000" dirty="0" err="1" smtClean="0"/>
              <a:t>const</a:t>
            </a:r>
            <a:r>
              <a:rPr lang="en-US" sz="4000" dirty="0" smtClean="0"/>
              <a:t> float *M, </a:t>
            </a:r>
            <a:r>
              <a:rPr lang="en-US" sz="4000" dirty="0" err="1" smtClean="0"/>
              <a:t>const</a:t>
            </a:r>
            <a:r>
              <a:rPr lang="en-US" sz="4000" dirty="0" smtClean="0"/>
              <a:t> float *N, 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Mh</a:t>
            </a:r>
            <a:r>
              <a:rPr lang="en-US" sz="4000" dirty="0" smtClean="0"/>
              <a:t>, </a:t>
            </a:r>
            <a:r>
              <a:rPr lang="en-US" sz="4000" dirty="0" err="1" smtClean="0"/>
              <a:t>int</a:t>
            </a:r>
            <a:r>
              <a:rPr lang="en-US" sz="4000" dirty="0" smtClean="0"/>
              <a:t> Mw, 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Nw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r>
              <a:rPr lang="en-US" sz="4000" dirty="0" smtClean="0"/>
              <a:t>2  {</a:t>
            </a:r>
          </a:p>
          <a:p>
            <a:pPr marL="0" indent="0">
              <a:buNone/>
            </a:pPr>
            <a:r>
              <a:rPr lang="en-US" sz="4000" dirty="0" smtClean="0"/>
              <a:t>3   </a:t>
            </a:r>
          </a:p>
          <a:p>
            <a:pPr marL="0" indent="0">
              <a:buNone/>
            </a:pPr>
            <a:r>
              <a:rPr lang="en-US" sz="4000" dirty="0" smtClean="0"/>
              <a:t>4   #pragma </a:t>
            </a:r>
            <a:r>
              <a:rPr lang="en-US" sz="4000" dirty="0" err="1" smtClean="0"/>
              <a:t>acc</a:t>
            </a:r>
            <a:r>
              <a:rPr lang="en-US" sz="4000" dirty="0" smtClean="0"/>
              <a:t> parallel loop </a:t>
            </a:r>
            <a:r>
              <a:rPr lang="en-US" sz="4000" dirty="0" err="1" smtClean="0"/>
              <a:t>copyin</a:t>
            </a:r>
            <a:r>
              <a:rPr lang="en-US" sz="4000" dirty="0" smtClean="0"/>
              <a:t>(M[0:Mh*Mw]) </a:t>
            </a:r>
            <a:r>
              <a:rPr lang="en-US" sz="4000" dirty="0" err="1" smtClean="0"/>
              <a:t>copyin</a:t>
            </a:r>
            <a:r>
              <a:rPr lang="en-US" sz="4000" dirty="0" smtClean="0"/>
              <a:t>(N[0:Nw*Mw]) </a:t>
            </a:r>
            <a:r>
              <a:rPr lang="en-US" sz="4000" dirty="0" err="1" smtClean="0"/>
              <a:t>copyout</a:t>
            </a:r>
            <a:r>
              <a:rPr lang="en-US" sz="4000" dirty="0" smtClean="0"/>
              <a:t>(P[0:Mh*</a:t>
            </a:r>
            <a:r>
              <a:rPr lang="en-US" sz="4000" dirty="0" err="1" smtClean="0"/>
              <a:t>Nw</a:t>
            </a:r>
            <a:r>
              <a:rPr lang="en-US" sz="4000" dirty="0" smtClean="0"/>
              <a:t>]) </a:t>
            </a:r>
          </a:p>
          <a:p>
            <a:pPr marL="0" indent="0">
              <a:buNone/>
            </a:pPr>
            <a:r>
              <a:rPr lang="en-US" sz="4000" dirty="0" smtClean="0"/>
              <a:t>5   for (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=0; </a:t>
            </a:r>
            <a:r>
              <a:rPr lang="en-US" sz="4000" dirty="0" err="1" smtClean="0"/>
              <a:t>i</a:t>
            </a:r>
            <a:r>
              <a:rPr lang="en-US" sz="4000" dirty="0" smtClean="0"/>
              <a:t>&lt;</a:t>
            </a:r>
            <a:r>
              <a:rPr lang="en-US" sz="4000" dirty="0" err="1" smtClean="0"/>
              <a:t>Mh</a:t>
            </a:r>
            <a:r>
              <a:rPr lang="en-US" sz="4000" dirty="0" smtClean="0"/>
              <a:t>; </a:t>
            </a:r>
            <a:r>
              <a:rPr lang="en-US" sz="4000" dirty="0" err="1" smtClean="0"/>
              <a:t>i</a:t>
            </a:r>
            <a:r>
              <a:rPr lang="en-US" sz="4000" dirty="0" smtClean="0"/>
              <a:t>++) {</a:t>
            </a:r>
          </a:p>
          <a:p>
            <a:pPr marL="0" indent="0">
              <a:buNone/>
            </a:pPr>
            <a:r>
              <a:rPr lang="en-US" sz="4000" dirty="0" smtClean="0"/>
              <a:t>6       #pragma </a:t>
            </a:r>
            <a:r>
              <a:rPr lang="en-US" sz="4000" dirty="0" err="1" smtClean="0"/>
              <a:t>acc</a:t>
            </a:r>
            <a:r>
              <a:rPr lang="en-US" sz="4000" dirty="0" smtClean="0"/>
              <a:t> loop </a:t>
            </a:r>
          </a:p>
          <a:p>
            <a:pPr marL="0" indent="0">
              <a:buNone/>
            </a:pPr>
            <a:r>
              <a:rPr lang="en-US" sz="4000" dirty="0" smtClean="0"/>
              <a:t>7       for (</a:t>
            </a:r>
            <a:r>
              <a:rPr lang="en-US" sz="4000" dirty="0" err="1" smtClean="0"/>
              <a:t>int</a:t>
            </a:r>
            <a:r>
              <a:rPr lang="en-US" sz="4000" dirty="0" smtClean="0"/>
              <a:t> j=0; j&lt;</a:t>
            </a:r>
            <a:r>
              <a:rPr lang="en-US" sz="4000" dirty="0" err="1" smtClean="0"/>
              <a:t>Nw</a:t>
            </a:r>
            <a:r>
              <a:rPr lang="en-US" sz="4000" dirty="0" smtClean="0"/>
              <a:t>; j++) {</a:t>
            </a:r>
          </a:p>
          <a:p>
            <a:pPr marL="0" indent="0">
              <a:buNone/>
            </a:pPr>
            <a:r>
              <a:rPr lang="en-US" sz="4000" dirty="0" smtClean="0"/>
              <a:t>8           float sum = 0;</a:t>
            </a:r>
          </a:p>
          <a:p>
            <a:pPr marL="0" indent="0">
              <a:buNone/>
            </a:pPr>
            <a:r>
              <a:rPr lang="en-US" sz="4000" dirty="0" smtClean="0"/>
              <a:t>9           for (</a:t>
            </a:r>
            <a:r>
              <a:rPr lang="en-US" sz="4000" dirty="0" err="1" smtClean="0"/>
              <a:t>int</a:t>
            </a:r>
            <a:r>
              <a:rPr lang="en-US" sz="4000" dirty="0" smtClean="0"/>
              <a:t> k=0; k&lt;Mw; k++) {</a:t>
            </a:r>
          </a:p>
          <a:p>
            <a:pPr marL="0" indent="0">
              <a:buNone/>
            </a:pPr>
            <a:r>
              <a:rPr lang="en-US" sz="4000" dirty="0" smtClean="0"/>
              <a:t>10              float a = M[</a:t>
            </a:r>
            <a:r>
              <a:rPr lang="en-US" sz="4000" dirty="0" err="1" smtClean="0"/>
              <a:t>i</a:t>
            </a:r>
            <a:r>
              <a:rPr lang="en-US" sz="4000" dirty="0" smtClean="0"/>
              <a:t>*</a:t>
            </a:r>
            <a:r>
              <a:rPr lang="en-US" sz="4000" dirty="0" err="1" smtClean="0"/>
              <a:t>Mw+k</a:t>
            </a:r>
            <a:r>
              <a:rPr lang="en-US" sz="4000" dirty="0" smtClean="0"/>
              <a:t>];</a:t>
            </a:r>
          </a:p>
          <a:p>
            <a:pPr marL="0" indent="0">
              <a:buNone/>
            </a:pPr>
            <a:r>
              <a:rPr lang="en-US" sz="4000" dirty="0" smtClean="0"/>
              <a:t>11              float b = N[k*</a:t>
            </a:r>
            <a:r>
              <a:rPr lang="en-US" sz="4000" dirty="0" err="1" smtClean="0"/>
              <a:t>Nw+j</a:t>
            </a:r>
            <a:r>
              <a:rPr lang="en-US" sz="4000" dirty="0" smtClean="0"/>
              <a:t>];</a:t>
            </a:r>
          </a:p>
          <a:p>
            <a:pPr marL="0" indent="0">
              <a:buNone/>
            </a:pPr>
            <a:r>
              <a:rPr lang="en-US" sz="4000" dirty="0" smtClean="0"/>
              <a:t>12              sum += a*b;</a:t>
            </a:r>
          </a:p>
          <a:p>
            <a:pPr marL="0" indent="0">
              <a:buNone/>
            </a:pPr>
            <a:r>
              <a:rPr lang="en-US" sz="4000" dirty="0" smtClean="0"/>
              <a:t>13          }</a:t>
            </a:r>
          </a:p>
          <a:p>
            <a:pPr marL="0" indent="0">
              <a:buNone/>
            </a:pPr>
            <a:r>
              <a:rPr lang="en-US" sz="4000" dirty="0" smtClean="0"/>
              <a:t>14          P[</a:t>
            </a:r>
            <a:r>
              <a:rPr lang="en-US" sz="4000" dirty="0" err="1" smtClean="0"/>
              <a:t>i</a:t>
            </a:r>
            <a:r>
              <a:rPr lang="en-US" sz="4000" dirty="0" smtClean="0"/>
              <a:t>*</a:t>
            </a:r>
            <a:r>
              <a:rPr lang="en-US" sz="4000" dirty="0" err="1" smtClean="0"/>
              <a:t>Nw+j</a:t>
            </a:r>
            <a:r>
              <a:rPr lang="en-US" sz="4000" dirty="0" smtClean="0"/>
              <a:t>] = sum;</a:t>
            </a:r>
          </a:p>
          <a:p>
            <a:pPr marL="0" indent="0">
              <a:buNone/>
            </a:pPr>
            <a:r>
              <a:rPr lang="en-US" sz="4000" dirty="0" smtClean="0"/>
              <a:t>15      }</a:t>
            </a:r>
          </a:p>
          <a:p>
            <a:pPr marL="0" indent="0">
              <a:buNone/>
            </a:pPr>
            <a:r>
              <a:rPr lang="en-US" sz="4000" dirty="0" smtClean="0"/>
              <a:t>16   }</a:t>
            </a:r>
          </a:p>
          <a:p>
            <a:pPr marL="0" indent="0">
              <a:buNone/>
            </a:pPr>
            <a:r>
              <a:rPr lang="en-US" sz="4000" dirty="0" smtClean="0"/>
              <a:t>17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3213" cy="1141413"/>
          </a:xfrm>
        </p:spPr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3213" cy="4570413"/>
          </a:xfrm>
        </p:spPr>
        <p:txBody>
          <a:bodyPr/>
          <a:lstStyle/>
          <a:p>
            <a:r>
              <a:rPr lang="en-US" dirty="0"/>
              <a:t>The code is almost identical to the sequential version, except for the two lines with #pragma at line 4 and line 6. </a:t>
            </a:r>
            <a:endParaRPr lang="en-US" dirty="0" smtClean="0"/>
          </a:p>
          <a:p>
            <a:r>
              <a:rPr lang="en-US" dirty="0" err="1" smtClean="0"/>
              <a:t>OpenACC</a:t>
            </a:r>
            <a:r>
              <a:rPr lang="en-US" dirty="0" smtClean="0"/>
              <a:t> uses the compiler directive mechanism to extend the base language.</a:t>
            </a:r>
          </a:p>
          <a:p>
            <a:pPr lvl="1"/>
            <a:r>
              <a:rPr lang="en-US" dirty="0" smtClean="0"/>
              <a:t> </a:t>
            </a:r>
            <a:r>
              <a:rPr lang="en-US" sz="2000" dirty="0" smtClean="0"/>
              <a:t>#pragma at line 4 tells the compiler to generate code for the ‘</a:t>
            </a:r>
            <a:r>
              <a:rPr lang="en-US" sz="2000" dirty="0" err="1" smtClean="0"/>
              <a:t>i</a:t>
            </a:r>
            <a:r>
              <a:rPr lang="en-US" sz="2000" dirty="0" smtClean="0"/>
              <a:t>’ loop at line 5 through 16 so that the loop iterations are executed in parallel on the accelerator.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copyin</a:t>
            </a:r>
            <a:r>
              <a:rPr lang="en-US" sz="2000" dirty="0" smtClean="0"/>
              <a:t> clause and the </a:t>
            </a:r>
            <a:r>
              <a:rPr lang="en-US" sz="2000" dirty="0" err="1" smtClean="0"/>
              <a:t>copyout</a:t>
            </a:r>
            <a:r>
              <a:rPr lang="en-US" sz="2000" dirty="0" smtClean="0"/>
              <a:t> clause specify how the matrix data should be transferred between the host and the accelerator. The #pragma at line 6 instructs the compiler to map the inner ‘j’ loop to the second level of parallelism on the accelerator.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</a:t>
            </a:r>
            <a:r>
              <a:rPr lang="en-US" dirty="0"/>
              <a:t>programmers can often start with writing a sequential version and then annotate their sequential program with </a:t>
            </a:r>
            <a:r>
              <a:rPr lang="en-US" dirty="0" err="1"/>
              <a:t>OpenACC</a:t>
            </a:r>
            <a:r>
              <a:rPr lang="en-US" dirty="0"/>
              <a:t> directives.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eave </a:t>
            </a:r>
            <a:r>
              <a:rPr lang="en-US" dirty="0"/>
              <a:t>most of the </a:t>
            </a:r>
            <a:r>
              <a:rPr lang="en-US" dirty="0" smtClean="0"/>
              <a:t>details in generating a kernel and data transfers </a:t>
            </a:r>
            <a:r>
              <a:rPr lang="en-US" dirty="0"/>
              <a:t>to the </a:t>
            </a:r>
            <a:r>
              <a:rPr lang="en-US" dirty="0" err="1"/>
              <a:t>OpenACC</a:t>
            </a:r>
            <a:r>
              <a:rPr lang="en-US" dirty="0"/>
              <a:t> compiler.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OpenACC</a:t>
            </a:r>
            <a:r>
              <a:rPr lang="en-US" dirty="0" smtClean="0"/>
              <a:t> code can be compiled by non-</a:t>
            </a:r>
            <a:r>
              <a:rPr lang="en-US" dirty="0" err="1" smtClean="0"/>
              <a:t>OpenACC</a:t>
            </a:r>
            <a:r>
              <a:rPr lang="en-US" dirty="0" smtClean="0"/>
              <a:t> compilers by ignoring the pragmas.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Encountered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OpenACC</a:t>
            </a:r>
            <a:r>
              <a:rPr lang="en-US" dirty="0" smtClean="0"/>
              <a:t> pragmas are hints to the </a:t>
            </a:r>
            <a:r>
              <a:rPr lang="en-US" dirty="0" err="1" smtClean="0"/>
              <a:t>OpenACC</a:t>
            </a:r>
            <a:r>
              <a:rPr lang="en-US" dirty="0" smtClean="0"/>
              <a:t> compiler, which may or may not be able to act accordingly</a:t>
            </a:r>
          </a:p>
          <a:p>
            <a:pPr lvl="1"/>
            <a:r>
              <a:rPr lang="en-US" dirty="0" smtClean="0"/>
              <a:t>The performance of an </a:t>
            </a:r>
            <a:r>
              <a:rPr lang="en-US" dirty="0" err="1" smtClean="0"/>
              <a:t>OpenACC</a:t>
            </a:r>
            <a:r>
              <a:rPr lang="en-US" dirty="0" smtClean="0"/>
              <a:t> depends heavily on the quality of the compiler.</a:t>
            </a:r>
          </a:p>
          <a:p>
            <a:pPr lvl="1"/>
            <a:r>
              <a:rPr lang="en-US" dirty="0" smtClean="0"/>
              <a:t>Much less so in CUDA or </a:t>
            </a:r>
            <a:r>
              <a:rPr lang="en-US" dirty="0" err="1" smtClean="0"/>
              <a:t>OpenCL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err="1" smtClean="0"/>
              <a:t>OpenACC</a:t>
            </a:r>
            <a:r>
              <a:rPr lang="en-US" dirty="0" smtClean="0"/>
              <a:t> programs may behave differently or even incorrectly if pragmas are ignored</a:t>
            </a:r>
          </a:p>
        </p:txBody>
      </p:sp>
    </p:spTree>
    <p:extLst>
      <p:ext uri="{BB962C8B-B14F-4D97-AF65-F5344CB8AC3E}">
        <p14:creationId xmlns:p14="http://schemas.microsoft.com/office/powerpoint/2010/main" val="9449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1F1AD2-71A5-47E0-AF65-343214611210}"/>
</file>

<file path=customXml/itemProps2.xml><?xml version="1.0" encoding="utf-8"?>
<ds:datastoreItem xmlns:ds="http://schemas.openxmlformats.org/officeDocument/2006/customXml" ds:itemID="{752CC3CE-146A-4A56-BA70-7BFC01818866}"/>
</file>

<file path=customXml/itemProps3.xml><?xml version="1.0" encoding="utf-8"?>
<ds:datastoreItem xmlns:ds="http://schemas.openxmlformats.org/officeDocument/2006/customXml" ds:itemID="{B2BD2AA2-4764-423B-AB40-193386395760}"/>
</file>

<file path=docProps/app.xml><?xml version="1.0" encoding="utf-8"?>
<Properties xmlns="http://schemas.openxmlformats.org/officeDocument/2006/extended-properties" xmlns:vt="http://schemas.openxmlformats.org/officeDocument/2006/docPropsVTypes">
  <TotalTime>30134</TotalTime>
  <Words>1723</Words>
  <Application>Microsoft Office PowerPoint</Application>
  <PresentationFormat>On-screen Show (4:3)</PresentationFormat>
  <Paragraphs>289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ＭＳ Ｐゴシック</vt:lpstr>
      <vt:lpstr>ＭＳ Ｐゴシック</vt:lpstr>
      <vt:lpstr>Arial</vt:lpstr>
      <vt:lpstr>Palatino</vt:lpstr>
      <vt:lpstr>StarSymbol</vt:lpstr>
      <vt:lpstr>Times New Roman</vt:lpstr>
      <vt:lpstr>Default Design</vt:lpstr>
      <vt:lpstr>Custom Design</vt:lpstr>
      <vt:lpstr>ECE408/CS483 Fall 2016  Applied Parallel Programming   Lecture 29:  Summary and Future Directions</vt:lpstr>
      <vt:lpstr>Objective</vt:lpstr>
      <vt:lpstr>Higher-Level Programming Interfaces</vt:lpstr>
      <vt:lpstr>OpenACC</vt:lpstr>
      <vt:lpstr>OpenACC Pragmas</vt:lpstr>
      <vt:lpstr>Simple Matrix-Matrix Multiplication in OpenACC</vt:lpstr>
      <vt:lpstr>Some Observations</vt:lpstr>
      <vt:lpstr>Motivation</vt:lpstr>
      <vt:lpstr>Frequently Encountered Issues</vt:lpstr>
      <vt:lpstr>OpenACC Device Model</vt:lpstr>
      <vt:lpstr>OpenACC Execution Model</vt:lpstr>
      <vt:lpstr>Parallel vs. Loop Constructs</vt:lpstr>
      <vt:lpstr>Parallel Construct</vt:lpstr>
      <vt:lpstr>What does each “Gang Loop” do?</vt:lpstr>
      <vt:lpstr>Worker Loop</vt:lpstr>
      <vt:lpstr>PowerPoint Presentation</vt:lpstr>
      <vt:lpstr>Key to Programming to OpenACC </vt:lpstr>
      <vt:lpstr>Next Steps </vt:lpstr>
      <vt:lpstr>Fundamentals of Parallel Computing </vt:lpstr>
      <vt:lpstr>Shared Memory vs. Message Passing</vt:lpstr>
      <vt:lpstr>Program Models</vt:lpstr>
      <vt:lpstr>A Simple Example of Parallel Programming Pitfalls</vt:lpstr>
      <vt:lpstr>SPMD Code Version 1</vt:lpstr>
      <vt:lpstr>Problems with Version 1</vt:lpstr>
      <vt:lpstr>SPMD Code Version 2</vt:lpstr>
      <vt:lpstr>SPMD Code Version 3</vt:lpstr>
      <vt:lpstr>Comparing the Three Versions</vt:lpstr>
      <vt:lpstr>ECE 598HK courses.ece.uiuc.edu/ece598/hk</vt:lpstr>
      <vt:lpstr>Eight Optimization Patterns for Algorithms (so far)</vt:lpstr>
      <vt:lpstr>Main Takeaways  2nd Exam</vt:lpstr>
      <vt:lpstr>Key Points </vt:lpstr>
      <vt:lpstr>Key Points (cont.)</vt:lpstr>
      <vt:lpstr>Key Points (cont.)</vt:lpstr>
      <vt:lpstr>Competition</vt:lpstr>
      <vt:lpstr>Exam 2 Plan</vt:lpstr>
      <vt:lpstr>Course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112</cp:revision>
  <dcterms:created xsi:type="dcterms:W3CDTF">2010-02-09T04:41:45Z</dcterms:created>
  <dcterms:modified xsi:type="dcterms:W3CDTF">2016-12-01T18:23:55Z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